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etrona" panose="020B0604020202020204" charset="0"/>
      <p:regular r:id="rId27"/>
      <p:bold r:id="rId28"/>
      <p:italic r:id="rId29"/>
      <p:boldItalic r:id="rId30"/>
    </p:embeddedFont>
    <p:embeddedFont>
      <p:font typeface="Quattrocento" panose="02020502030000000404" pitchFamily="18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550081dfb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38550081dfb_2_5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38550081dfb_2_5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550081dfb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38550081dfb_2_2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38550081dfb_2_2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550081dfb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38550081dfb_2_24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8550081dfb_2_24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550081dfb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38550081dfb_2_2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8550081dfb_2_2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550081dfb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g38550081dfb_2_27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8550081dfb_2_27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8550081dfb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38550081dfb_2_29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8550081dfb_2_29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8550081dfb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38550081dfb_2_3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38550081dfb_2_3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550081d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550081dfb_0_0:notes"/>
          <p:cNvSpPr txBox="1">
            <a:spLocks noGrp="1"/>
          </p:cNvSpPr>
          <p:nvPr>
            <p:ph type="body" idx="1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550081dfb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38550081dfb_2_6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8550081dfb_2_6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550081dfb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38550081dfb_2_8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8550081dfb_2_8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550081dfb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28663" y="0"/>
            <a:ext cx="3332163" cy="18748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38550081dfb_2_1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8550081dfb_2_1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550081dfb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38550081dfb_2_1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8550081dfb_2_1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550081dfb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38550081dfb_2_14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8550081dfb_2_1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550081dfb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38550081dfb_2_18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8550081dfb_2_18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8550081dfb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1875000" cy="18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38550081dfb_2_2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8550081dfb_2_2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850" tIns="34900" rIns="69850" bIns="34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2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2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2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2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eha-Bhattacharyya/Procurement_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eha-Bhattacharyya/Procurement_App/blob/main/sustainable%20supplier%20dashboard.pbi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rocurement-app-red.vercel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1C1D1F">
              <a:alpha val="8000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9"/>
          <p:cNvSpPr/>
          <p:nvPr/>
        </p:nvSpPr>
        <p:spPr>
          <a:xfrm>
            <a:off x="523578" y="1007120"/>
            <a:ext cx="8096845" cy="55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0" i="0" u="none" strike="noStrike" cap="non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Sustainable Supplier Selection Tool (PR2)</a:t>
            </a:r>
            <a:endParaRPr sz="900"/>
          </a:p>
        </p:txBody>
      </p:sp>
      <p:sp>
        <p:nvSpPr>
          <p:cNvPr id="116" name="Google Shape;116;p29"/>
          <p:cNvSpPr/>
          <p:nvPr/>
        </p:nvSpPr>
        <p:spPr>
          <a:xfrm>
            <a:off x="2134195" y="1559559"/>
            <a:ext cx="4510683" cy="35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9"/>
          <p:cNvSpPr/>
          <p:nvPr/>
        </p:nvSpPr>
        <p:spPr>
          <a:xfrm>
            <a:off x="2639020" y="1762040"/>
            <a:ext cx="3865959" cy="301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718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lang="en" sz="20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Team: OptiChainers</a:t>
            </a:r>
            <a:endParaRPr sz="2000" b="1" i="0" u="none" strike="noStrike" cap="none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0" marR="0" lvl="0" indent="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1" i="0" u="none" strike="noStrike" cap="none">
              <a:solidFill>
                <a:srgbClr val="F9EEE7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Sneha Bhattacharyya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Madhumanti Mallick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Saudeep Chattopadhyay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Nikita Singh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Gargi Shubham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Ishita Majumdar</a:t>
            </a:r>
            <a:endParaRPr sz="900"/>
          </a:p>
          <a:p>
            <a:pPr marL="215900" marR="0" lvl="0" indent="-22225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Noto Sans Symbols"/>
              <a:buChar char="▪"/>
            </a:pPr>
            <a:r>
              <a:rPr lang="en" sz="1500" b="1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Ritika Garai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4759226" y="3702546"/>
            <a:ext cx="3865959" cy="2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462260" y="363215"/>
            <a:ext cx="4353371" cy="38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400"/>
              <a:buFont typeface="Quattrocento"/>
              <a:buNone/>
            </a:pPr>
            <a:r>
              <a:rPr lang="en" sz="2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Under the Hood: Ranking Logic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462260" y="1015752"/>
            <a:ext cx="8219480" cy="21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core algorithm combines weighted sustainability factors to generate a comprehensive score for each supplier.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660351" y="1524149"/>
            <a:ext cx="8021389" cy="1271090"/>
          </a:xfrm>
          <a:prstGeom prst="roundRect">
            <a:avLst>
              <a:gd name="adj" fmla="val 943"/>
            </a:avLst>
          </a:prstGeom>
          <a:solidFill>
            <a:srgbClr val="1F403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653802" y="1524149"/>
            <a:ext cx="8034486" cy="1219051"/>
          </a:xfrm>
          <a:prstGeom prst="roundRect">
            <a:avLst>
              <a:gd name="adj" fmla="val 943"/>
            </a:avLst>
          </a:prstGeom>
          <a:solidFill>
            <a:srgbClr val="1F403F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7"/>
          <p:cNvSpPr/>
          <p:nvPr/>
        </p:nvSpPr>
        <p:spPr>
          <a:xfrm>
            <a:off x="785813" y="1623195"/>
            <a:ext cx="7770465" cy="94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Consolas"/>
              <a:buNone/>
            </a:pPr>
            <a:r>
              <a:rPr lang="en" sz="1000" dirty="0">
                <a:solidFill>
                  <a:srgbClr val="F9EEE7"/>
                </a:solidFill>
                <a:highlight>
                  <a:srgbClr val="1F403F"/>
                </a:highlight>
                <a:latin typeface="Consolas"/>
                <a:ea typeface="Consolas"/>
                <a:cs typeface="Consolas"/>
                <a:sym typeface="Consolas"/>
              </a:rPr>
              <a:t>df["score"] = (    w_esg * df["esg_total_norm"] +    w_s1 * df["s1_norm_cost"] +    w_s2 * df["s2_norm_cost"] +  w_s3 * df["s3_norm_cost"] +    w_certs * df["certs_norm"] +    w_policy * df["policy_norm"])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462260" y="1375618"/>
            <a:ext cx="66080" cy="165008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468808" y="3455227"/>
            <a:ext cx="8219480" cy="85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simplified Python snippet illustrates how individual normalized factors—ESG score, Scope 1, 2, and 3 emissions, certifications, and decarbonization policies—are multiplied by their respective weights (</a:t>
            </a:r>
            <a:r>
              <a:rPr lang="en" sz="1000" dirty="0">
                <a:solidFill>
                  <a:srgbClr val="F9EEE7"/>
                </a:solidFill>
                <a:highlight>
                  <a:srgbClr val="1F403F"/>
                </a:highlight>
                <a:latin typeface="Consolas"/>
                <a:ea typeface="Consolas"/>
                <a:cs typeface="Consolas"/>
                <a:sym typeface="Consolas"/>
              </a:rPr>
              <a:t>w_esg</a:t>
            </a:r>
            <a:r>
              <a:rPr lang="en" sz="10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, </a:t>
            </a:r>
            <a:r>
              <a:rPr lang="en" sz="1000" dirty="0">
                <a:solidFill>
                  <a:srgbClr val="F9EEE7"/>
                </a:solidFill>
                <a:highlight>
                  <a:srgbClr val="1F403F"/>
                </a:highlight>
                <a:latin typeface="Consolas"/>
                <a:ea typeface="Consolas"/>
                <a:cs typeface="Consolas"/>
                <a:sym typeface="Consolas"/>
              </a:rPr>
              <a:t>w_s1</a:t>
            </a:r>
            <a:r>
              <a:rPr lang="en" sz="10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, etc.) and summed to derive a final composite score.</a:t>
            </a:r>
          </a:p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</a:t>
            </a:r>
          </a:p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 dirty="0">
                <a:solidFill>
                  <a:srgbClr val="F9EEE7"/>
                </a:solidFill>
                <a:latin typeface="Quattrocento"/>
                <a:ea typeface="Calibri"/>
                <a:cs typeface="Calibri"/>
                <a:sym typeface="Quattrocento"/>
              </a:rPr>
              <a:t>Here eg, from Data-set Supplier_0038 who Ranked 10.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4387100" y="4647650"/>
            <a:ext cx="4807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GitHub Repository: </a:t>
            </a:r>
            <a:r>
              <a:rPr lang="en" sz="1000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https://github.com/Sneha-Bhattacharyya/Procurement_App</a:t>
            </a:r>
            <a:endParaRPr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/>
        </p:nvSpPr>
        <p:spPr>
          <a:xfrm>
            <a:off x="4252467" y="4365924"/>
            <a:ext cx="48078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63636"/>
              </a:lnSpc>
            </a:pPr>
            <a:r>
              <a:rPr lang="en" sz="1000" i="1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PowerBI Dashboard File:  </a:t>
            </a:r>
            <a:r>
              <a:rPr lang="en-IN" sz="10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https://github.com/Sneha-Bhattacharyya/Procurement_App/blob/main/sustainable%20supplier%20dashboard.pbix</a:t>
            </a:r>
            <a:r>
              <a:rPr lang="en" sz="1000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Quattrocento"/>
                <a:ea typeface="Quattrocento"/>
                <a:cs typeface="Quattrocento"/>
                <a:sym typeface="Quattrocen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endParaRPr b="1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1650358" y="414347"/>
            <a:ext cx="63378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613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800"/>
              <a:buFont typeface="Quattrocento"/>
              <a:buNone/>
            </a:pPr>
            <a:r>
              <a:rPr lang="en" sz="28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Visualizing Impact with Power BI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9"/>
          <p:cNvSpPr/>
          <p:nvPr/>
        </p:nvSpPr>
        <p:spPr>
          <a:xfrm>
            <a:off x="636816" y="1519123"/>
            <a:ext cx="2800350" cy="97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Power BI dashboard transforms raw data into compelling visuals, offering actionable insights into your supply chain's sustainability performance</a:t>
            </a:r>
            <a:r>
              <a:rPr lang="en" sz="10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318567" y="5814268"/>
            <a:ext cx="8506867" cy="29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700"/>
              <a:buFont typeface="Quattrocento"/>
              <a:buNone/>
            </a:pPr>
            <a:r>
              <a:rPr lang="en" sz="7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dashboard includes dynamic bar/pie charts for supplier score distribution, interactive ranking tables with filtering capabilities, a detailed breakdown of supplier certifications, and comparative views of Scope 1/2/3 emission intensities.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9367A-2F1A-6EE3-D8DE-9F13ABE5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96" y="1086220"/>
            <a:ext cx="4640372" cy="26089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472196" y="185100"/>
            <a:ext cx="716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800"/>
              <a:buFont typeface="Quattrocento"/>
              <a:buNone/>
            </a:pPr>
            <a:r>
              <a:rPr lang="en" sz="28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Power BI Development Steps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4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578" y="922192"/>
            <a:ext cx="149573" cy="1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/>
          <p:nvPr/>
        </p:nvSpPr>
        <p:spPr>
          <a:xfrm>
            <a:off x="523578" y="1310264"/>
            <a:ext cx="3973636" cy="1905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523578" y="1512893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Ingestion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523578" y="1892126"/>
            <a:ext cx="3973636" cy="4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Seamlessly import our curated, fabricated dataset into Power BI for analysis.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4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6786" y="927711"/>
            <a:ext cx="149572" cy="1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>
            <a:off x="4646786" y="1319968"/>
            <a:ext cx="3973636" cy="1905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4662413" y="1544272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Data Transformation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4646786" y="1892126"/>
            <a:ext cx="3973636" cy="4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Apply algorithmic normalization and user-defined weights to compute accurate supplier scores.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4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578" y="3016151"/>
            <a:ext cx="149573" cy="187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523578" y="3251374"/>
            <a:ext cx="3973636" cy="1905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523578" y="3364260"/>
            <a:ext cx="1760116" cy="21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Dynamic Visuals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523578" y="3673971"/>
            <a:ext cx="3973636" cy="4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Create interactive tables for rankings, pie charts for certifications, and bar charts for emissions.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6786" y="3016151"/>
            <a:ext cx="149572" cy="187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/>
          <p:nvPr/>
        </p:nvSpPr>
        <p:spPr>
          <a:xfrm>
            <a:off x="4646786" y="3251374"/>
            <a:ext cx="3973636" cy="1905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4646785" y="3364260"/>
            <a:ext cx="2326443" cy="20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Enhanced Interactivity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4646786" y="3673971"/>
            <a:ext cx="3973636" cy="4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 slicers for refined data exploration by supplier size, industry sector, and geographical region.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/>
          <p:nvPr/>
        </p:nvSpPr>
        <p:spPr>
          <a:xfrm>
            <a:off x="523578" y="211904"/>
            <a:ext cx="6897737" cy="53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00"/>
              <a:buFont typeface="Quattrocento"/>
              <a:buNone/>
            </a:pPr>
            <a:r>
              <a:rPr lang="en" sz="2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Conclusion: Delivering a Sustainable Future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523578" y="826145"/>
            <a:ext cx="8096845" cy="2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PR2 is more than a tool; it's your strategic partner in building a resilient, responsible, and compliant supply chain.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523578" y="2062758"/>
            <a:ext cx="2599209" cy="2164779"/>
          </a:xfrm>
          <a:prstGeom prst="roundRect">
            <a:avLst>
              <a:gd name="adj" fmla="val 1037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673149" y="2212330"/>
            <a:ext cx="448791" cy="448791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4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528" y="2310483"/>
            <a:ext cx="201960" cy="25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/>
          <p:nvPr/>
        </p:nvSpPr>
        <p:spPr>
          <a:xfrm>
            <a:off x="673149" y="2744018"/>
            <a:ext cx="2136958" cy="21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Empowering Evaluation</a:t>
            </a:r>
            <a:endParaRPr sz="14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673149" y="3030662"/>
            <a:ext cx="2300064" cy="95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Provides transparent, configurable, and sustainability-driven supplier evaluation for informed decision-making.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3272358" y="2062758"/>
            <a:ext cx="2599209" cy="2164779"/>
          </a:xfrm>
          <a:prstGeom prst="roundRect">
            <a:avLst>
              <a:gd name="adj" fmla="val 1037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3421931" y="2212330"/>
            <a:ext cx="448791" cy="448791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4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5309" y="2310483"/>
            <a:ext cx="201960" cy="25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3421931" y="2810694"/>
            <a:ext cx="2215158" cy="21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Minimising Carbon Risk</a:t>
            </a:r>
            <a:endParaRPr sz="14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1"/>
          <p:cNvSpPr/>
          <p:nvPr/>
        </p:nvSpPr>
        <p:spPr>
          <a:xfrm>
            <a:off x="3421931" y="3120405"/>
            <a:ext cx="2300064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Actively reduces carbon and environmental risks inherent in your procurement processes.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6021139" y="2062758"/>
            <a:ext cx="2599283" cy="2164779"/>
          </a:xfrm>
          <a:prstGeom prst="roundRect">
            <a:avLst>
              <a:gd name="adj" fmla="val 1037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6170712" y="2212330"/>
            <a:ext cx="448791" cy="448791"/>
          </a:xfrm>
          <a:prstGeom prst="roundRect">
            <a:avLst>
              <a:gd name="adj" fmla="val 12732932"/>
            </a:avLst>
          </a:prstGeom>
          <a:solidFill>
            <a:srgbClr val="F20374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4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4090" y="2310483"/>
            <a:ext cx="201960" cy="25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/>
          <p:nvPr/>
        </p:nvSpPr>
        <p:spPr>
          <a:xfrm>
            <a:off x="6170712" y="2810694"/>
            <a:ext cx="2363688" cy="21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Ensuring ESG Compliance</a:t>
            </a:r>
            <a:endParaRPr sz="14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6170712" y="3081339"/>
            <a:ext cx="2300139" cy="95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Guarantees adherence to evolving ESG mandates, strengthening responsible sourcing commitments.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4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/>
          <p:nvPr/>
        </p:nvSpPr>
        <p:spPr>
          <a:xfrm>
            <a:off x="0" y="0"/>
            <a:ext cx="9144000" cy="5144988"/>
          </a:xfrm>
          <a:prstGeom prst="rect">
            <a:avLst/>
          </a:prstGeom>
          <a:solidFill>
            <a:srgbClr val="123332">
              <a:alpha val="8000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2"/>
          <p:cNvSpPr/>
          <p:nvPr/>
        </p:nvSpPr>
        <p:spPr>
          <a:xfrm>
            <a:off x="456605" y="358750"/>
            <a:ext cx="3233961" cy="38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400"/>
              <a:buFont typeface="Quattrocento"/>
              <a:buNone/>
            </a:pPr>
            <a:r>
              <a:rPr lang="en" sz="2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Alternative Suggestions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2"/>
          <p:cNvSpPr/>
          <p:nvPr/>
        </p:nvSpPr>
        <p:spPr>
          <a:xfrm>
            <a:off x="456605" y="938064"/>
            <a:ext cx="8230791" cy="4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While PR2 already provides robust sustainable supplier selection, here are some key areas for future expansion and enhancement to unlock even greater value: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456605" y="1502122"/>
            <a:ext cx="4050134" cy="1576834"/>
          </a:xfrm>
          <a:prstGeom prst="roundRect">
            <a:avLst>
              <a:gd name="adj" fmla="val 1241"/>
            </a:avLst>
          </a:prstGeom>
          <a:solidFill>
            <a:srgbClr val="123332"/>
          </a:solidFill>
          <a:ln w="22850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470892" y="1516410"/>
            <a:ext cx="4021559" cy="391344"/>
          </a:xfrm>
          <a:prstGeom prst="roundRect">
            <a:avLst>
              <a:gd name="adj" fmla="val 620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4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3854" y="1589782"/>
            <a:ext cx="195634" cy="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601340" y="2038201"/>
            <a:ext cx="2101899" cy="1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Integrate Real-Time Databases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/>
          <p:nvPr/>
        </p:nvSpPr>
        <p:spPr>
          <a:xfrm>
            <a:off x="601340" y="2308250"/>
            <a:ext cx="3760664" cy="62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Directly connect with leading supplier sustainability platforms like CDP, EcoVadis, and Sedex for real-time data ingestion and verification.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2"/>
          <p:cNvSpPr/>
          <p:nvPr/>
        </p:nvSpPr>
        <p:spPr>
          <a:xfrm>
            <a:off x="4637187" y="1502122"/>
            <a:ext cx="4050209" cy="1576834"/>
          </a:xfrm>
          <a:prstGeom prst="roundRect">
            <a:avLst>
              <a:gd name="adj" fmla="val 1241"/>
            </a:avLst>
          </a:prstGeom>
          <a:solidFill>
            <a:srgbClr val="123332"/>
          </a:solidFill>
          <a:ln w="22850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/>
          <p:nvPr/>
        </p:nvSpPr>
        <p:spPr>
          <a:xfrm>
            <a:off x="4651474" y="1516410"/>
            <a:ext cx="4021634" cy="391344"/>
          </a:xfrm>
          <a:prstGeom prst="roundRect">
            <a:avLst>
              <a:gd name="adj" fmla="val 620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4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4436" y="1589782"/>
            <a:ext cx="195634" cy="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/>
          <p:nvPr/>
        </p:nvSpPr>
        <p:spPr>
          <a:xfrm>
            <a:off x="4781922" y="2038201"/>
            <a:ext cx="1674539" cy="1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Automate with ESG APIs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4781922" y="2308250"/>
            <a:ext cx="3760738" cy="62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Leverage APIs from prominent ESG data providers to automate data collection, ensuring up-to-date and comprehensive supplier profiles.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456605" y="3209404"/>
            <a:ext cx="4050134" cy="1576834"/>
          </a:xfrm>
          <a:prstGeom prst="roundRect">
            <a:avLst>
              <a:gd name="adj" fmla="val 1241"/>
            </a:avLst>
          </a:prstGeom>
          <a:solidFill>
            <a:srgbClr val="123332"/>
          </a:solidFill>
          <a:ln w="22850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470892" y="3223692"/>
            <a:ext cx="4021559" cy="391344"/>
          </a:xfrm>
          <a:prstGeom prst="roundRect">
            <a:avLst>
              <a:gd name="adj" fmla="val 620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4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3854" y="3297064"/>
            <a:ext cx="195634" cy="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/>
          <p:nvPr/>
        </p:nvSpPr>
        <p:spPr>
          <a:xfrm>
            <a:off x="601340" y="3745483"/>
            <a:ext cx="1578620" cy="1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Predictive Risk Scoring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601340" y="4015532"/>
            <a:ext cx="3760664" cy="62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 machine learning models to develop predictive risk scores, identifying potential future sustainability issues before they arise.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4637187" y="3209404"/>
            <a:ext cx="4050209" cy="1576834"/>
          </a:xfrm>
          <a:prstGeom prst="roundRect">
            <a:avLst>
              <a:gd name="adj" fmla="val 1241"/>
            </a:avLst>
          </a:prstGeom>
          <a:solidFill>
            <a:srgbClr val="123332"/>
          </a:solidFill>
          <a:ln w="22850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4651474" y="3223692"/>
            <a:ext cx="4021634" cy="391344"/>
          </a:xfrm>
          <a:prstGeom prst="roundRect">
            <a:avLst>
              <a:gd name="adj" fmla="val 620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4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64436" y="3297064"/>
            <a:ext cx="195634" cy="2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/>
          <p:nvPr/>
        </p:nvSpPr>
        <p:spPr>
          <a:xfrm>
            <a:off x="4781922" y="3745483"/>
            <a:ext cx="2551584" cy="19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Expand Social &amp; Governance Metrics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2"/>
          <p:cNvSpPr/>
          <p:nvPr/>
        </p:nvSpPr>
        <p:spPr>
          <a:xfrm>
            <a:off x="4781922" y="4015532"/>
            <a:ext cx="3760738" cy="62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Broaden the scope to include a wider array of social factors (e.g., labour practices, human rights) and governance indicators (e.g., board diversity, anti-corruption policies).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/>
          <p:nvPr/>
        </p:nvSpPr>
        <p:spPr>
          <a:xfrm>
            <a:off x="1051694" y="2131739"/>
            <a:ext cx="7040612" cy="88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858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5500"/>
              <a:buFont typeface="Quattrocento"/>
              <a:buNone/>
            </a:pPr>
            <a:r>
              <a:rPr lang="en" sz="5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Thank You</a:t>
            </a: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3"/>
          <p:cNvSpPr/>
          <p:nvPr/>
        </p:nvSpPr>
        <p:spPr>
          <a:xfrm>
            <a:off x="523578" y="3041675"/>
            <a:ext cx="8096845" cy="2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3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24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/>
          <p:nvPr/>
        </p:nvSpPr>
        <p:spPr>
          <a:xfrm>
            <a:off x="-8412" y="0"/>
            <a:ext cx="9144000" cy="5143500"/>
          </a:xfrm>
          <a:prstGeom prst="rect">
            <a:avLst/>
          </a:prstGeom>
          <a:solidFill>
            <a:srgbClr val="1C1D1F">
              <a:alpha val="80000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0"/>
          <p:cNvSpPr txBox="1"/>
          <p:nvPr/>
        </p:nvSpPr>
        <p:spPr>
          <a:xfrm>
            <a:off x="-8406" y="8406"/>
            <a:ext cx="91440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Our</a:t>
            </a:r>
            <a:r>
              <a:rPr lang="en" sz="4400" b="1" baseline="30000">
                <a:latin typeface="Petrona"/>
                <a:ea typeface="Petrona"/>
                <a:cs typeface="Petrona"/>
                <a:sym typeface="Petrona"/>
              </a:rPr>
              <a:t> </a:t>
            </a:r>
            <a:r>
              <a:rPr lang="en" sz="34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Team</a:t>
            </a:r>
            <a:endParaRPr sz="4400" b="1" baseline="30000"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126" name="Google Shape;126;p30"/>
          <p:cNvGrpSpPr/>
          <p:nvPr/>
        </p:nvGrpSpPr>
        <p:grpSpPr>
          <a:xfrm>
            <a:off x="2036609" y="747984"/>
            <a:ext cx="1527750" cy="1456875"/>
            <a:chOff x="3189925" y="1492625"/>
            <a:chExt cx="2444400" cy="2331000"/>
          </a:xfrm>
        </p:grpSpPr>
        <p:sp>
          <p:nvSpPr>
            <p:cNvPr id="127" name="Google Shape;127;p30"/>
            <p:cNvSpPr/>
            <p:nvPr/>
          </p:nvSpPr>
          <p:spPr>
            <a:xfrm rot="10800000">
              <a:off x="3189925" y="1492625"/>
              <a:ext cx="2444400" cy="23310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28" name="Google Shape;12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7638" y="1513637"/>
              <a:ext cx="2288975" cy="228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30"/>
          <p:cNvGrpSpPr/>
          <p:nvPr/>
        </p:nvGrpSpPr>
        <p:grpSpPr>
          <a:xfrm>
            <a:off x="4021227" y="747977"/>
            <a:ext cx="1512750" cy="1456875"/>
            <a:chOff x="6118475" y="1492625"/>
            <a:chExt cx="2420400" cy="2331000"/>
          </a:xfrm>
        </p:grpSpPr>
        <p:sp>
          <p:nvSpPr>
            <p:cNvPr id="130" name="Google Shape;130;p30"/>
            <p:cNvSpPr/>
            <p:nvPr/>
          </p:nvSpPr>
          <p:spPr>
            <a:xfrm rot="10800000">
              <a:off x="6118475" y="1492625"/>
              <a:ext cx="2420400" cy="23310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31" name="Google Shape;131;p30"/>
            <p:cNvPicPr preferRelativeResize="0"/>
            <p:nvPr/>
          </p:nvPicPr>
          <p:blipFill rotWithShape="1">
            <a:blip r:embed="rId5">
              <a:alphaModFix/>
            </a:blip>
            <a:srcRect l="5666" t="10365" r="5657" b="31172"/>
            <a:stretch/>
          </p:blipFill>
          <p:spPr>
            <a:xfrm>
              <a:off x="6118900" y="1513625"/>
              <a:ext cx="2419500" cy="2289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30"/>
          <p:cNvGrpSpPr/>
          <p:nvPr/>
        </p:nvGrpSpPr>
        <p:grpSpPr>
          <a:xfrm>
            <a:off x="6020266" y="750805"/>
            <a:ext cx="1458750" cy="1451234"/>
            <a:chOff x="8969175" y="1506450"/>
            <a:chExt cx="2334000" cy="2321975"/>
          </a:xfrm>
        </p:grpSpPr>
        <p:sp>
          <p:nvSpPr>
            <p:cNvPr id="133" name="Google Shape;133;p30"/>
            <p:cNvSpPr/>
            <p:nvPr/>
          </p:nvSpPr>
          <p:spPr>
            <a:xfrm rot="10800000">
              <a:off x="8969175" y="1506450"/>
              <a:ext cx="2334000" cy="23034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34" name="Google Shape;13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69175" y="1524725"/>
              <a:ext cx="2334000" cy="2303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30"/>
          <p:cNvGrpSpPr/>
          <p:nvPr/>
        </p:nvGrpSpPr>
        <p:grpSpPr>
          <a:xfrm>
            <a:off x="1187766" y="2917781"/>
            <a:ext cx="1494188" cy="1483875"/>
            <a:chOff x="1900425" y="4751825"/>
            <a:chExt cx="2390700" cy="2374200"/>
          </a:xfrm>
        </p:grpSpPr>
        <p:sp>
          <p:nvSpPr>
            <p:cNvPr id="136" name="Google Shape;136;p30"/>
            <p:cNvSpPr/>
            <p:nvPr/>
          </p:nvSpPr>
          <p:spPr>
            <a:xfrm rot="10800000">
              <a:off x="1900425" y="4773425"/>
              <a:ext cx="2390700" cy="23310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37" name="Google Shape;137;p30"/>
            <p:cNvPicPr preferRelativeResize="0"/>
            <p:nvPr/>
          </p:nvPicPr>
          <p:blipFill rotWithShape="1">
            <a:blip r:embed="rId7">
              <a:alphaModFix/>
            </a:blip>
            <a:srcRect t="18447"/>
            <a:stretch/>
          </p:blipFill>
          <p:spPr>
            <a:xfrm>
              <a:off x="1928775" y="4751825"/>
              <a:ext cx="23340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30"/>
          <p:cNvGrpSpPr/>
          <p:nvPr/>
        </p:nvGrpSpPr>
        <p:grpSpPr>
          <a:xfrm>
            <a:off x="6391344" y="2917781"/>
            <a:ext cx="1459281" cy="1483875"/>
            <a:chOff x="10226150" y="4751825"/>
            <a:chExt cx="2334850" cy="2374200"/>
          </a:xfrm>
        </p:grpSpPr>
        <p:sp>
          <p:nvSpPr>
            <p:cNvPr id="139" name="Google Shape;139;p30"/>
            <p:cNvSpPr/>
            <p:nvPr/>
          </p:nvSpPr>
          <p:spPr>
            <a:xfrm rot="10800000">
              <a:off x="10257300" y="4787075"/>
              <a:ext cx="2303700" cy="23037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40" name="Google Shape;140;p30"/>
            <p:cNvPicPr preferRelativeResize="0"/>
            <p:nvPr/>
          </p:nvPicPr>
          <p:blipFill rotWithShape="1">
            <a:blip r:embed="rId8">
              <a:alphaModFix/>
            </a:blip>
            <a:srcRect t="-4340" r="527" b="23656"/>
            <a:stretch/>
          </p:blipFill>
          <p:spPr>
            <a:xfrm>
              <a:off x="10226150" y="4751825"/>
              <a:ext cx="22905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30"/>
          <p:cNvGrpSpPr/>
          <p:nvPr/>
        </p:nvGrpSpPr>
        <p:grpSpPr>
          <a:xfrm>
            <a:off x="4521497" y="2839781"/>
            <a:ext cx="1599563" cy="1535813"/>
            <a:chOff x="4621425" y="4710525"/>
            <a:chExt cx="2559300" cy="2457300"/>
          </a:xfrm>
        </p:grpSpPr>
        <p:sp>
          <p:nvSpPr>
            <p:cNvPr id="142" name="Google Shape;142;p30"/>
            <p:cNvSpPr/>
            <p:nvPr/>
          </p:nvSpPr>
          <p:spPr>
            <a:xfrm rot="10800000">
              <a:off x="4621425" y="4710525"/>
              <a:ext cx="2559300" cy="24573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43" name="Google Shape;143;p30" title="pp.jpg"/>
            <p:cNvPicPr preferRelativeResize="0"/>
            <p:nvPr/>
          </p:nvPicPr>
          <p:blipFill rotWithShape="1">
            <a:blip r:embed="rId9">
              <a:alphaModFix/>
            </a:blip>
            <a:srcRect t="3109" r="7201" b="21781"/>
            <a:stretch/>
          </p:blipFill>
          <p:spPr>
            <a:xfrm>
              <a:off x="4737250" y="4773675"/>
              <a:ext cx="2334000" cy="2331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30"/>
          <p:cNvGrpSpPr/>
          <p:nvPr/>
        </p:nvGrpSpPr>
        <p:grpSpPr>
          <a:xfrm>
            <a:off x="2894803" y="2879250"/>
            <a:ext cx="1431562" cy="1438460"/>
            <a:chOff x="7517375" y="4793750"/>
            <a:chExt cx="2290500" cy="2301535"/>
          </a:xfrm>
        </p:grpSpPr>
        <p:sp>
          <p:nvSpPr>
            <p:cNvPr id="145" name="Google Shape;145;p30"/>
            <p:cNvSpPr/>
            <p:nvPr/>
          </p:nvSpPr>
          <p:spPr>
            <a:xfrm rot="10800000">
              <a:off x="7517375" y="4793750"/>
              <a:ext cx="2290500" cy="2290500"/>
            </a:xfrm>
            <a:prstGeom prst="ellipse">
              <a:avLst/>
            </a:prstGeom>
            <a:solidFill>
              <a:schemeClr val="lt2"/>
            </a:solidFill>
            <a:ln w="59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pic>
          <p:nvPicPr>
            <p:cNvPr id="146" name="Google Shape;146;p30"/>
            <p:cNvPicPr preferRelativeResize="0"/>
            <p:nvPr/>
          </p:nvPicPr>
          <p:blipFill>
            <a:blip r:embed="rId10"/>
            <a:srcRect t="11813" b="11813"/>
            <a:stretch/>
          </p:blipFill>
          <p:spPr>
            <a:xfrm>
              <a:off x="7518874" y="4806286"/>
              <a:ext cx="2289001" cy="2288999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30"/>
          <p:cNvSpPr txBox="1"/>
          <p:nvPr/>
        </p:nvSpPr>
        <p:spPr>
          <a:xfrm>
            <a:off x="1848969" y="2201953"/>
            <a:ext cx="184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Sneha Bhattacharyya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3904031" y="2201953"/>
            <a:ext cx="1776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Madhumanti Mallick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5648641" y="2204859"/>
            <a:ext cx="2202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Saudeep Chattopadhyay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1010391" y="4427625"/>
            <a:ext cx="1776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Nikita Singh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2723100" y="4415064"/>
            <a:ext cx="184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Gargi Shubham</a:t>
            </a:r>
            <a:endParaRPr sz="1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4593888" y="4504640"/>
            <a:ext cx="1527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algn="ctr"/>
            <a:r>
              <a:rPr lang="en-IN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Ishita Majumdar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6357102" y="4427625"/>
            <a:ext cx="1527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Ritika Garai</a:t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523574" y="263275"/>
            <a:ext cx="746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800"/>
              <a:buFont typeface="Quattrocento"/>
              <a:buNone/>
            </a:pPr>
            <a:r>
              <a:rPr lang="en" sz="28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Procurement Predicament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523578" y="910678"/>
            <a:ext cx="8096845" cy="559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Current supplier selection processes often overlook crucial </a:t>
            </a:r>
            <a:r>
              <a:rPr lang="en" sz="12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sustainability metrics</a:t>
            </a: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, leading to significant hidden risks and missed opportunities for ethical and environmental leadership.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523575" y="2232951"/>
            <a:ext cx="2599200" cy="2238300"/>
          </a:xfrm>
          <a:prstGeom prst="roundRect">
            <a:avLst>
              <a:gd name="adj" fmla="val 1087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1"/>
          <p:cNvSpPr/>
          <p:nvPr/>
        </p:nvSpPr>
        <p:spPr>
          <a:xfrm>
            <a:off x="523578" y="2232943"/>
            <a:ext cx="95238" cy="2238298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768400" y="2401575"/>
            <a:ext cx="25800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Lack of Certification Insight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768399" y="2711276"/>
            <a:ext cx="2185764" cy="11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Many suppliers lack essential certifications like ISO 14001, ESG ratings, or Fairtrade, making it difficult to assess their true sustainability commitment.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3272358" y="2232943"/>
            <a:ext cx="2599209" cy="2238300"/>
          </a:xfrm>
          <a:prstGeom prst="roundRect">
            <a:avLst>
              <a:gd name="adj" fmla="val 1087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3272358" y="2232943"/>
            <a:ext cx="95238" cy="2238298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3517181" y="2401565"/>
            <a:ext cx="2185764" cy="43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High Carbon Footprint Exposure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3517181" y="2931244"/>
            <a:ext cx="2185764" cy="11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Without proper evaluation, procurement carries a high risk of contributing to a larger carbon footprint, impacting corporate sustainability goals.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6021139" y="2232942"/>
            <a:ext cx="2599283" cy="2238299"/>
          </a:xfrm>
          <a:prstGeom prst="roundRect">
            <a:avLst>
              <a:gd name="adj" fmla="val 1087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1"/>
          <p:cNvSpPr/>
          <p:nvPr/>
        </p:nvSpPr>
        <p:spPr>
          <a:xfrm>
            <a:off x="6021138" y="2232943"/>
            <a:ext cx="95251" cy="2238298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6265962" y="2401565"/>
            <a:ext cx="2185839" cy="43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Quattrocento"/>
              <a:buNone/>
            </a:pPr>
            <a:r>
              <a:rPr lang="en" sz="14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Reputational &amp; Regulatory Jeopardy</a:t>
            </a:r>
            <a:endParaRPr sz="1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6265962" y="2931244"/>
            <a:ext cx="2185839" cy="11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Non-compliance with sustainability targets exposes organizations to severe reputational damage and increasing regulatory penalties.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/>
          <p:nvPr/>
        </p:nvSpPr>
        <p:spPr>
          <a:xfrm>
            <a:off x="473199" y="371772"/>
            <a:ext cx="6047482" cy="39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00"/>
              <a:buFont typeface="Quattrocento"/>
              <a:buNone/>
            </a:pPr>
            <a:r>
              <a:rPr lang="en" sz="2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Introducing PR2: Our Sustainable Solution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473199" y="823243"/>
            <a:ext cx="8197602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94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innovative tool evaluates and ranks suppliers based on comprehensive sustainability criteria, empowering procurement teams to make informed, responsible choices.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1343918" y="1934766"/>
            <a:ext cx="1590749" cy="19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ESG Ratings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473199" y="2214711"/>
            <a:ext cx="2461468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Comprehensive environmental, social, and governance scores.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446" y="1624533"/>
            <a:ext cx="2869109" cy="286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3418" y="2111052"/>
            <a:ext cx="202257" cy="25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>
            <a:off x="6209333" y="1934766"/>
            <a:ext cx="1590749" cy="19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Emissions Intensity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6209333" y="2214711"/>
            <a:ext cx="2461468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Analysis of Scope 1, 2, and 3 carbon emissions (tCO₂e).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7446" y="1624533"/>
            <a:ext cx="2869109" cy="286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2403" y="2355205"/>
            <a:ext cx="202257" cy="25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6209333" y="3470746"/>
            <a:ext cx="1590749" cy="19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Key Certifications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6209333" y="3750692"/>
            <a:ext cx="2461468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Verification of ISO 14001, B-Corp, and Fairtrade statuses.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37446" y="1624533"/>
            <a:ext cx="2869109" cy="286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48250" y="3754189"/>
            <a:ext cx="202257" cy="25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/>
          <p:nvPr/>
        </p:nvSpPr>
        <p:spPr>
          <a:xfrm>
            <a:off x="1159445" y="3384468"/>
            <a:ext cx="1775222" cy="19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Decarbonization Policies</a:t>
            </a:r>
            <a:endParaRPr sz="13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473199" y="3750692"/>
            <a:ext cx="2461468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Assessment of supplier commitments to carbon reduction targets.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37446" y="1624533"/>
            <a:ext cx="2869109" cy="286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49266" y="3510037"/>
            <a:ext cx="202257" cy="25285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473199" y="4645744"/>
            <a:ext cx="8197602" cy="43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94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Outputs include:</a:t>
            </a: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detailed supplier scorecards, dynamic ranking for procurement, and an intelligent comparison engine for optimal recommendations</a:t>
            </a: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474836" y="321068"/>
            <a:ext cx="4483740" cy="40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00"/>
              <a:buFont typeface="Quattrocento"/>
              <a:buNone/>
            </a:pPr>
            <a:r>
              <a:rPr lang="en" sz="2500" dirty="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Unleashing Unique Value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474836" y="898232"/>
            <a:ext cx="8194328" cy="25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PR2 isn't just another tool; it's a strategic advantage for building a resilient and responsible supply chain.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474798" y="1630747"/>
            <a:ext cx="4029298" cy="406971"/>
          </a:xfrm>
          <a:prstGeom prst="roundRect">
            <a:avLst>
              <a:gd name="adj" fmla="val 480044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2387724" y="1707059"/>
            <a:ext cx="203448" cy="2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Quattrocento"/>
              <a:buNone/>
            </a:pPr>
            <a:r>
              <a:rPr lang="en" sz="16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610493" y="2173411"/>
            <a:ext cx="1596107" cy="1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Transparent Ranking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610493" y="2454250"/>
            <a:ext cx="3757984" cy="4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Clear, auditable scoring breakdown across multiple sustainability dimensions provides unparalleled clarity.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4639791" y="1610501"/>
            <a:ext cx="4029373" cy="406971"/>
          </a:xfrm>
          <a:prstGeom prst="roundRect">
            <a:avLst>
              <a:gd name="adj" fmla="val 480044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6552754" y="1707059"/>
            <a:ext cx="203448" cy="2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Quattrocento"/>
              <a:buNone/>
            </a:pPr>
            <a:r>
              <a:rPr lang="en" sz="16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4775448" y="2182935"/>
            <a:ext cx="2056532" cy="18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Configurable Weights</a:t>
            </a:r>
            <a:endParaRPr sz="13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4775448" y="2454250"/>
            <a:ext cx="3758059" cy="4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Tailor evaluation criteria to align precisely with your company's unique sustainability priorities.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474836" y="3159547"/>
            <a:ext cx="4029298" cy="406971"/>
          </a:xfrm>
          <a:prstGeom prst="roundRect">
            <a:avLst>
              <a:gd name="adj" fmla="val 480044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387724" y="3235821"/>
            <a:ext cx="203448" cy="2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Quattrocento"/>
              <a:buNone/>
            </a:pPr>
            <a:r>
              <a:rPr lang="en" sz="16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610493" y="3702174"/>
            <a:ext cx="2496980" cy="1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 dirty="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Sustainability-First Mandate</a:t>
            </a:r>
            <a:endParaRPr sz="13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610493" y="3983013"/>
            <a:ext cx="3757984" cy="4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Ensures every procurement decision actively contributes to achieving ESG targets and commitments.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4639791" y="3159547"/>
            <a:ext cx="4029373" cy="406971"/>
          </a:xfrm>
          <a:prstGeom prst="roundRect">
            <a:avLst>
              <a:gd name="adj" fmla="val 480044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6552754" y="3235821"/>
            <a:ext cx="203448" cy="2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Quattrocento"/>
              <a:buNone/>
            </a:pPr>
            <a:r>
              <a:rPr lang="en" sz="16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  <a:endParaRPr sz="1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4775448" y="3702174"/>
            <a:ext cx="1596107" cy="19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attrocento"/>
              <a:buNone/>
            </a:pPr>
            <a:r>
              <a:rPr lang="en" sz="13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Seamless Integration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4775448" y="3983013"/>
            <a:ext cx="3758059" cy="4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100"/>
              <a:buFont typeface="Quattrocento"/>
              <a:buNone/>
            </a:pPr>
            <a:r>
              <a:rPr lang="en" sz="11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Designed for effortless adoption alongside existing procurement workflows and systems.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184841" y="297879"/>
            <a:ext cx="2967785" cy="31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000"/>
              <a:buFont typeface="Quattrocento"/>
              <a:buNone/>
            </a:pPr>
            <a:r>
              <a:rPr lang="en" sz="20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Robust Data Foundation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184841" y="802520"/>
            <a:ext cx="8385721" cy="17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For this demonstration, we've meticulously curated a fabricated dataset that mirrors real-world supplier profiles, ensuring our tool's relevance and accuracy.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4708922" y="1399854"/>
            <a:ext cx="4060701" cy="24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300"/>
              <a:buFont typeface="Quattrocento"/>
              <a:buChar char="•"/>
            </a:pPr>
            <a:r>
              <a:rPr lang="en" sz="13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Revenue (USD millions):</a:t>
            </a:r>
            <a:r>
              <a:rPr lang="en" sz="1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Reflects typical business scale.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4708922" y="1753514"/>
            <a:ext cx="4060701" cy="41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300"/>
              <a:buFont typeface="Quattrocento"/>
              <a:buChar char="•"/>
            </a:pPr>
            <a:r>
              <a:rPr lang="en" sz="13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Scope 1, 2, 3 Emissions (tCO₂e):</a:t>
            </a:r>
            <a:r>
              <a:rPr lang="en" sz="1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Realistic ranges for direct, indirect, and value chain emissions.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4708922" y="2260183"/>
            <a:ext cx="4060701" cy="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300"/>
              <a:buFont typeface="Quattrocento"/>
              <a:buChar char="•"/>
            </a:pPr>
            <a:r>
              <a:rPr lang="en" sz="13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ESG Scores:</a:t>
            </a:r>
            <a:r>
              <a:rPr lang="en" sz="1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Diverse scores representing varying levels of sustainability performance.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4708922" y="2883317"/>
            <a:ext cx="4060701" cy="34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2225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300"/>
              <a:buFont typeface="Quattrocento"/>
              <a:buChar char="•"/>
            </a:pPr>
            <a:r>
              <a:rPr lang="en" sz="13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Certifications &amp; Policies:</a:t>
            </a:r>
            <a:r>
              <a:rPr lang="en" sz="1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Binary indicators for key environmental and ethical standards.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4571999" y="3484809"/>
            <a:ext cx="4385781" cy="346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300"/>
              <a:buFont typeface="Quattrocento"/>
              <a:buNone/>
            </a:pPr>
            <a:r>
              <a:rPr lang="en" sz="13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dataset spans suppliers with widely varied carbon footprints and certification statuses, providing a competitive testing ground.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05" y="1258584"/>
            <a:ext cx="4385781" cy="30716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428851" y="336950"/>
            <a:ext cx="6235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300"/>
              <a:buFont typeface="Quattrocento"/>
              <a:buNone/>
            </a:pPr>
            <a:r>
              <a:rPr lang="en" sz="23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Dataset Structure at a Glance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428848" y="942380"/>
            <a:ext cx="8286304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Here's a snippet of the key attributes in our demo dataset, showcasing the depth of information used for supplier evaluation.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428848" y="1276276"/>
            <a:ext cx="8286304" cy="3536007"/>
          </a:xfrm>
          <a:prstGeom prst="roundRect">
            <a:avLst>
              <a:gd name="adj" fmla="val 520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433611" y="1281038"/>
            <a:ext cx="8276779" cy="35264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556096" y="1359322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supplier_name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4696867" y="1359322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Unique identifier for each supplier.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433611" y="1633686"/>
            <a:ext cx="8276779" cy="35264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556096" y="1711970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revenue_usd_m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4696867" y="1711970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Annual revenue in millions of USD.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433611" y="1986334"/>
            <a:ext cx="8276779" cy="35264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556096" y="2064618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scope1_tco2e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4696867" y="2064618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Direct emissions (tonnes CO₂ equivalent).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433611" y="2338983"/>
            <a:ext cx="8276779" cy="35264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556096" y="2417266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scope2_tco2e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4696867" y="2417266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Indirect emissions from purchased energy.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433611" y="2691631"/>
            <a:ext cx="8276779" cy="35264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556096" y="2769914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scope3_tco2e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4696867" y="2769914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Other indirect value chain emissions.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433611" y="3044279"/>
            <a:ext cx="8276779" cy="35264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556096" y="3122563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esg_total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4696867" y="3122563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Overall ESG performance score (0-100).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433611" y="3396927"/>
            <a:ext cx="8276779" cy="35264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556096" y="3475211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is_iso14001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4696867" y="3475211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Boolean: ISO 14001 certified (environmental mgmt).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433611" y="3749576"/>
            <a:ext cx="8276779" cy="35264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556096" y="3827859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is_bcorp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4696867" y="3827859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Boolean: B-Corp certified (social/environmental perf).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433611" y="4102224"/>
            <a:ext cx="8276779" cy="35264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556096" y="4180508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is_fairtrade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4696867" y="4180508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Boolean: Fairtrade certified (ethical sourcing).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433611" y="4454873"/>
            <a:ext cx="8276779" cy="35264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556096" y="4533156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has_decarb_target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4696867" y="4533156"/>
            <a:ext cx="3891037" cy="19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900"/>
              <a:buFont typeface="Quattrocento"/>
              <a:buNone/>
            </a:pPr>
            <a:r>
              <a:rPr lang="en" sz="9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Boolean: Has a public decarbonization target.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/>
          <p:nvPr/>
        </p:nvSpPr>
        <p:spPr>
          <a:xfrm>
            <a:off x="310973" y="257780"/>
            <a:ext cx="3496271" cy="39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00"/>
              <a:buFont typeface="Quattrocento"/>
              <a:buNone/>
            </a:pPr>
            <a:r>
              <a:rPr lang="en" sz="25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Intuitive Web Interface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335047" y="841621"/>
            <a:ext cx="4776341" cy="42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user-friendly interface allows for quick data processing and customized evaluation to fit your specific procurement needs.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201918" y="1812802"/>
            <a:ext cx="2321124" cy="1409626"/>
          </a:xfrm>
          <a:prstGeom prst="roundRect">
            <a:avLst>
              <a:gd name="adj" fmla="val 6487"/>
            </a:avLst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201918" y="1793752"/>
            <a:ext cx="2321124" cy="76200"/>
          </a:xfrm>
          <a:prstGeom prst="roundRect">
            <a:avLst>
              <a:gd name="adj" fmla="val 26396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1110351" y="1648692"/>
            <a:ext cx="402283" cy="402283"/>
          </a:xfrm>
          <a:prstGeom prst="roundRect">
            <a:avLst>
              <a:gd name="adj" fmla="val 14206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1282038" y="1712194"/>
            <a:ext cx="160883" cy="20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Quattrocento"/>
              <a:buNone/>
            </a:pPr>
            <a:r>
              <a:rPr lang="en" sz="1300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355063" y="2148037"/>
            <a:ext cx="1577578" cy="19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Quattrocento"/>
              <a:buNone/>
            </a:pPr>
            <a:r>
              <a:rPr lang="en" sz="12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Upload Supplier Data</a:t>
            </a:r>
            <a:endParaRPr sz="1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355063" y="2425676"/>
            <a:ext cx="2014835" cy="64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Effortlessly import your supplier information via CSV or direct DB connection.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2657136" y="1812802"/>
            <a:ext cx="2321124" cy="1409626"/>
          </a:xfrm>
          <a:prstGeom prst="roundRect">
            <a:avLst>
              <a:gd name="adj" fmla="val 6487"/>
            </a:avLst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2657136" y="1793752"/>
            <a:ext cx="2321124" cy="76200"/>
          </a:xfrm>
          <a:prstGeom prst="roundRect">
            <a:avLst>
              <a:gd name="adj" fmla="val 26396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3583033" y="1632806"/>
            <a:ext cx="402282" cy="402282"/>
          </a:xfrm>
          <a:prstGeom prst="roundRect">
            <a:avLst>
              <a:gd name="adj" fmla="val 14206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3737256" y="1712194"/>
            <a:ext cx="160883" cy="20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Quattrocento"/>
              <a:buNone/>
            </a:pPr>
            <a:r>
              <a:rPr lang="en" sz="1300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2810280" y="2148037"/>
            <a:ext cx="1913855" cy="19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Quattrocento"/>
              <a:buNone/>
            </a:pPr>
            <a:r>
              <a:rPr lang="en" sz="12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Configure Custom Weights</a:t>
            </a:r>
            <a:endParaRPr sz="1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2810280" y="2425676"/>
            <a:ext cx="2014835" cy="64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Adjust the importance of ESG, Carbon, and Certifications to match your company's priorities.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201918" y="3557663"/>
            <a:ext cx="4776341" cy="980554"/>
          </a:xfrm>
          <a:prstGeom prst="roundRect">
            <a:avLst>
              <a:gd name="adj" fmla="val 9325"/>
            </a:avLst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201918" y="3538613"/>
            <a:ext cx="4776341" cy="76200"/>
          </a:xfrm>
          <a:prstGeom prst="roundRect">
            <a:avLst>
              <a:gd name="adj" fmla="val 26396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2354019" y="3389361"/>
            <a:ext cx="402283" cy="402282"/>
          </a:xfrm>
          <a:prstGeom prst="roundRect">
            <a:avLst>
              <a:gd name="adj" fmla="val 14206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2509647" y="3457055"/>
            <a:ext cx="160883" cy="20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Quattrocento"/>
              <a:buNone/>
            </a:pPr>
            <a:r>
              <a:rPr lang="en" sz="1300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355063" y="3892898"/>
            <a:ext cx="2025625" cy="19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Quattrocento"/>
              <a:buNone/>
            </a:pPr>
            <a:r>
              <a:rPr lang="en" sz="1200">
                <a:solidFill>
                  <a:schemeClr val="accent4"/>
                </a:solidFill>
                <a:latin typeface="Quattrocento"/>
                <a:ea typeface="Quattrocento"/>
                <a:cs typeface="Quattrocento"/>
                <a:sym typeface="Quattrocento"/>
              </a:rPr>
              <a:t>Generate Rankings &amp; Visuals</a:t>
            </a:r>
            <a:endParaRPr sz="1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355063" y="4170537"/>
            <a:ext cx="4470053" cy="21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Instantly receive a ranked supplier table and insightful data visualizations.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617" y="1143940"/>
            <a:ext cx="3760647" cy="32500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825125" y="4647650"/>
            <a:ext cx="43695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000"/>
              <a:buFont typeface="Quattrocento"/>
              <a:buNone/>
            </a:pPr>
            <a:r>
              <a:rPr lang="en" sz="1000" i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Live</a:t>
            </a:r>
            <a:r>
              <a:rPr lang="en" i="1"/>
              <a:t> </a:t>
            </a:r>
            <a:r>
              <a:rPr lang="en" sz="1000" i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Interface</a:t>
            </a:r>
            <a:r>
              <a:rPr lang="en" i="1"/>
              <a:t> </a:t>
            </a:r>
            <a:r>
              <a:rPr lang="en" sz="1000" i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Link: </a:t>
            </a:r>
            <a:r>
              <a:rPr lang="en" sz="1000" i="1" u="sng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https://procurement-app-red.vercel.app/</a:t>
            </a:r>
            <a:r>
              <a:rPr lang="en" i="1" u="sng">
                <a:solidFill>
                  <a:schemeClr val="hlink"/>
                </a:solidFill>
                <a:hlinkClick r:id="rId4"/>
              </a:rPr>
              <a:t> 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/>
          <p:nvPr/>
        </p:nvSpPr>
        <p:spPr>
          <a:xfrm>
            <a:off x="523578" y="264579"/>
            <a:ext cx="3520306" cy="44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800"/>
              <a:buFont typeface="Quattrocento"/>
              <a:buNone/>
            </a:pPr>
            <a:r>
              <a:rPr lang="en" sz="2800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Algorithmic Precision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523578" y="818574"/>
            <a:ext cx="8096845" cy="4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Our ranking algorithm meticulously normalizes diverse data points and applies configurable weights to provide an accurate, actionable supplier score.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517703" y="1795244"/>
            <a:ext cx="336600" cy="33660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59" y="1831484"/>
            <a:ext cx="211187" cy="26402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1003849" y="1846664"/>
            <a:ext cx="17601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Diverse Inputs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1003849" y="2156376"/>
            <a:ext cx="20880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ESG ratings, emissions intensities, certifications, and policies.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3278985" y="1795244"/>
            <a:ext cx="336600" cy="33660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1642" y="1831484"/>
            <a:ext cx="211187" cy="26402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/>
          <p:nvPr/>
        </p:nvSpPr>
        <p:spPr>
          <a:xfrm>
            <a:off x="3765132" y="1846664"/>
            <a:ext cx="17601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Smart Normalization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3776877" y="2085013"/>
            <a:ext cx="20880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Factors converted to a uniform scale (0-1), accounting for "benefit" (higher is better) vs. "cost" (lower is better).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6040268" y="1795244"/>
            <a:ext cx="336600" cy="33660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3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2924" y="1831484"/>
            <a:ext cx="211187" cy="26402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6526427" y="1846675"/>
            <a:ext cx="20880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400"/>
              <a:buFont typeface="Quattrocento"/>
              <a:buNone/>
            </a:pPr>
            <a:r>
              <a:rPr lang="en" sz="14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Customizable Weights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6538159" y="2103393"/>
            <a:ext cx="20880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Procurement teams set weights based on their company's strategic ESG priorities.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523578" y="4012649"/>
            <a:ext cx="8096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200"/>
              <a:buFont typeface="Quattrocento"/>
              <a:buNone/>
            </a:pPr>
            <a:r>
              <a:rPr lang="en" sz="1200" b="1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Final Outputs:</a:t>
            </a:r>
            <a:r>
              <a:rPr lang="en" sz="120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 precise supplier score (0-1), a clear ranking from best to worst, and a tie-breaking mechanism (first by ESG, then by emissions) for ultimate clarity.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7988158" y="4841697"/>
            <a:ext cx="1085207" cy="301803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1338</Words>
  <Application>Microsoft Office PowerPoint</Application>
  <PresentationFormat>On-screen Show (16:9)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Quattrocento</vt:lpstr>
      <vt:lpstr>Open Sans</vt:lpstr>
      <vt:lpstr>Consolas</vt:lpstr>
      <vt:lpstr>Noto Sans Symbols</vt:lpstr>
      <vt:lpstr>Calibri</vt:lpstr>
      <vt:lpstr>Petrona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Gargi Shubham</dc:creator>
  <cp:lastModifiedBy>NIKITA SINGH</cp:lastModifiedBy>
  <cp:revision>3</cp:revision>
  <dcterms:modified xsi:type="dcterms:W3CDTF">2025-09-01T18:54:33Z</dcterms:modified>
</cp:coreProperties>
</file>